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300" r:id="rId11"/>
    <p:sldId id="262" r:id="rId12"/>
    <p:sldId id="304" r:id="rId13"/>
    <p:sldId id="301" r:id="rId14"/>
    <p:sldId id="302" r:id="rId15"/>
    <p:sldId id="305" r:id="rId16"/>
    <p:sldId id="306" r:id="rId17"/>
    <p:sldId id="307" r:id="rId18"/>
    <p:sldId id="303" r:id="rId19"/>
    <p:sldId id="263" r:id="rId20"/>
    <p:sldId id="264" r:id="rId21"/>
    <p:sldId id="265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78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 pos="962" userDrawn="1">
          <p15:clr>
            <a:srgbClr val="747775"/>
          </p15:clr>
        </p15:guide>
        <p15:guide id="5" orient="horz" pos="266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2838D9-A83F-41BB-999E-84F64E989CA2}">
  <a:tblStyle styleId="{F52838D9-A83F-41BB-999E-84F64E98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pos="3878"/>
        <p:guide pos="397"/>
        <p:guide orient="horz" pos="3240"/>
        <p:guide orient="horz" pos="962"/>
        <p:guide orient="horz" pos="2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4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5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9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377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6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7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4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6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807023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обмена заказами между официантами и кухней в ресторане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5BFC8-0DA6-41A2-9070-42B3946A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"/>
          <a:stretch/>
        </p:blipFill>
        <p:spPr>
          <a:xfrm>
            <a:off x="630238" y="1311275"/>
            <a:ext cx="6568851" cy="3063169"/>
          </a:xfrm>
          <a:prstGeom prst="rect">
            <a:avLst/>
          </a:prstGeom>
        </p:spPr>
      </p:pic>
      <p:sp>
        <p:nvSpPr>
          <p:cNvPr id="8" name="Google Shape;562;p70">
            <a:extLst>
              <a:ext uri="{FF2B5EF4-FFF2-40B4-BE49-F238E27FC236}">
                <a16:creationId xmlns:a16="http://schemas.microsoft.com/office/drawing/2014/main" id="{5E383D18-2943-4007-A8F0-2247296E5700}"/>
              </a:ext>
            </a:extLst>
          </p:cNvPr>
          <p:cNvSpPr/>
          <p:nvPr/>
        </p:nvSpPr>
        <p:spPr>
          <a:xfrm>
            <a:off x="7304642" y="13112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ER-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43367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59A3D-4B02-47B0-8BEB-C50AFE9C2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b="1"/>
          <a:stretch/>
        </p:blipFill>
        <p:spPr>
          <a:xfrm>
            <a:off x="964066" y="1356360"/>
            <a:ext cx="7215868" cy="31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CD077-88F3-4DBA-9718-1DDEB324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92" y="1189704"/>
            <a:ext cx="4911816" cy="3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sp>
        <p:nvSpPr>
          <p:cNvPr id="8" name="Google Shape;597;p74">
            <a:extLst>
              <a:ext uri="{FF2B5EF4-FFF2-40B4-BE49-F238E27FC236}">
                <a16:creationId xmlns:a16="http://schemas.microsoft.com/office/drawing/2014/main" id="{907323A6-12E2-4BBC-9139-0CDDB9399EC5}"/>
              </a:ext>
            </a:extLst>
          </p:cNvPr>
          <p:cNvSpPr txBox="1">
            <a:spLocks/>
          </p:cNvSpPr>
          <p:nvPr/>
        </p:nvSpPr>
        <p:spPr>
          <a:xfrm>
            <a:off x="500550" y="1480318"/>
            <a:ext cx="78624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Настройки для подключения и работы с RMQ хранятся в справочнике настроек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Отправка и вычитка сообщений универсальные для всех типов сообщений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Маршрутизацию обработки сообщений можно реализовать в будущем на основе тела сообщений, сделав их под один шаблон формирования сообщения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2F1DEC-8628-440B-8906-88985191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12" y="2765582"/>
            <a:ext cx="3827176" cy="18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77913-9825-4CCC-8CCB-1467882A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00608"/>
            <a:ext cx="6132167" cy="2726905"/>
          </a:xfrm>
          <a:prstGeom prst="rect">
            <a:avLst/>
          </a:prstGeom>
        </p:spPr>
      </p:pic>
      <p:sp>
        <p:nvSpPr>
          <p:cNvPr id="6" name="Google Shape;576;p71">
            <a:extLst>
              <a:ext uri="{FF2B5EF4-FFF2-40B4-BE49-F238E27FC236}">
                <a16:creationId xmlns:a16="http://schemas.microsoft.com/office/drawing/2014/main" id="{389854A7-FC53-44EC-BECC-85F6706E1BFF}"/>
              </a:ext>
            </a:extLst>
          </p:cNvPr>
          <p:cNvSpPr/>
          <p:nvPr/>
        </p:nvSpPr>
        <p:spPr>
          <a:xfrm>
            <a:off x="3419402" y="2880600"/>
            <a:ext cx="3222287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77;p71">
            <a:extLst>
              <a:ext uri="{FF2B5EF4-FFF2-40B4-BE49-F238E27FC236}">
                <a16:creationId xmlns:a16="http://schemas.microsoft.com/office/drawing/2014/main" id="{A5354C8E-0AA5-4F03-9075-1184AE509FCF}"/>
              </a:ext>
            </a:extLst>
          </p:cNvPr>
          <p:cNvSpPr/>
          <p:nvPr/>
        </p:nvSpPr>
        <p:spPr>
          <a:xfrm>
            <a:off x="4912067" y="1495734"/>
            <a:ext cx="4106894" cy="509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TODO</a:t>
            </a:r>
            <a:r>
              <a:rPr lang="ru-RU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: сохранять и читать из безопасного хранилища 1С</a:t>
            </a:r>
            <a:endParaRPr sz="1800" dirty="0"/>
          </a:p>
        </p:txBody>
      </p:sp>
      <p:cxnSp>
        <p:nvCxnSpPr>
          <p:cNvPr id="9" name="Google Shape;578;p71">
            <a:extLst>
              <a:ext uri="{FF2B5EF4-FFF2-40B4-BE49-F238E27FC236}">
                <a16:creationId xmlns:a16="http://schemas.microsoft.com/office/drawing/2014/main" id="{5056B3DB-0171-40A5-A8BF-821C9C0324ED}"/>
              </a:ext>
            </a:extLst>
          </p:cNvPr>
          <p:cNvCxnSpPr>
            <a:cxnSpLocks/>
          </p:cNvCxnSpPr>
          <p:nvPr/>
        </p:nvCxnSpPr>
        <p:spPr>
          <a:xfrm rot="5400000">
            <a:off x="5963531" y="2065186"/>
            <a:ext cx="870162" cy="72758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534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759690-4DD6-48BC-898B-F29D534F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27175"/>
            <a:ext cx="5929747" cy="30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74027-9A1A-4635-8FFD-9DB96265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0" y="1027470"/>
            <a:ext cx="6020921" cy="27400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990AB-9404-46F5-8DC7-D1D1C52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51" y="1919272"/>
            <a:ext cx="6200391" cy="2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932892268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достигнута, задачи выполнены — система автоматизирует обмен заказами, ускоряя обслуживание.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в 1С прошла гладко, настройка </a:t>
                      </a:r>
                      <a:r>
                        <a:rPr lang="ru-RU" sz="1600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потребовала времени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Время разработки: 8-10 часов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Автоматизация обмена заказами между официантами и кухней в ресторане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664" b="664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1874225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</a:t>
            </a: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Рубцов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250125"/>
            <a:ext cx="47873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Разработчик 1С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4 года опыта работы на платформе 1С:Предприятие.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Контакты: @</a:t>
            </a:r>
            <a:r>
              <a:rPr lang="en-US" sz="1000" dirty="0" err="1">
                <a:latin typeface="Roboto Medium"/>
                <a:ea typeface="Roboto Medium"/>
                <a:cs typeface="Roboto Medium"/>
                <a:sym typeface="Roboto Medium"/>
              </a:rPr>
              <a:t>maxrubtsoff</a:t>
            </a: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4" y="149130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3143289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4" y="373783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>
          <a:xfrm rot="10800000" flipV="1">
            <a:off x="1138124" y="1679402"/>
            <a:ext cx="12700" cy="5801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</p:cNvCxnSpPr>
          <p:nvPr/>
        </p:nvCxnSpPr>
        <p:spPr>
          <a:xfrm rot="10800000" flipV="1">
            <a:off x="1125425" y="2259592"/>
            <a:ext cx="12700" cy="1071797"/>
          </a:xfrm>
          <a:prstGeom prst="bentConnector3">
            <a:avLst>
              <a:gd name="adj1" fmla="val 1718717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>
          <a:xfrm rot="10800000" flipV="1">
            <a:off x="1138124" y="3331388"/>
            <a:ext cx="12700" cy="59454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>
          <a:xfrm rot="10800000" flipH="1" flipV="1">
            <a:off x="1138124" y="3925938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6" y="426448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74;p38">
            <a:extLst>
              <a:ext uri="{FF2B5EF4-FFF2-40B4-BE49-F238E27FC236}">
                <a16:creationId xmlns:a16="http://schemas.microsoft.com/office/drawing/2014/main" id="{80A41D27-EDC6-4D93-AFD1-6EEA4019D315}"/>
              </a:ext>
            </a:extLst>
          </p:cNvPr>
          <p:cNvSpPr/>
          <p:nvPr/>
        </p:nvSpPr>
        <p:spPr>
          <a:xfrm>
            <a:off x="1131773" y="2611144"/>
            <a:ext cx="636532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Архитектура, моделирование процессов и результаты работы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" name="Google Shape;178;p38">
            <a:extLst>
              <a:ext uri="{FF2B5EF4-FFF2-40B4-BE49-F238E27FC236}">
                <a16:creationId xmlns:a16="http://schemas.microsoft.com/office/drawing/2014/main" id="{F62729C4-65E0-47A5-8EFA-17ABC031891A}"/>
              </a:ext>
            </a:extLst>
          </p:cNvPr>
          <p:cNvCxnSpPr>
            <a:cxnSpLocks/>
            <a:stCxn id="173" idx="1"/>
            <a:endCxn id="15" idx="1"/>
          </p:cNvCxnSpPr>
          <p:nvPr/>
        </p:nvCxnSpPr>
        <p:spPr>
          <a:xfrm rot="10800000" flipV="1">
            <a:off x="1131774" y="2259592"/>
            <a:ext cx="6351" cy="539652"/>
          </a:xfrm>
          <a:prstGeom prst="bentConnector3">
            <a:avLst>
              <a:gd name="adj1" fmla="val 3442041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039761" y="1076633"/>
            <a:ext cx="7064477" cy="121428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обмен заказами клиентов и их статусами между базами 1С официантов и кухни с использованием брокера сообщений </a:t>
            </a:r>
            <a:r>
              <a:rPr lang="ru-RU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ускорения обслуживания в ресторане, минимизации ошибок и обеспечения прозрачного взаимодействия между подразделениями.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9" name="Google Shape;411;p59">
            <a:extLst>
              <a:ext uri="{FF2B5EF4-FFF2-40B4-BE49-F238E27FC236}">
                <a16:creationId xmlns:a16="http://schemas.microsoft.com/office/drawing/2014/main" id="{3C41B430-B310-43AA-BFB5-1B6BF8DA8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38214"/>
              </p:ext>
            </p:extLst>
          </p:nvPr>
        </p:nvGraphicFramePr>
        <p:xfrm>
          <a:off x="865238" y="2571750"/>
          <a:ext cx="7239000" cy="2006296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Описать процесс, спроектировать объекты метаданных и создать прототипы ключевых форм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окружение: развернуть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2 информационные базы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необходимый функционал для работы официантов и персонала кухни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Интегрировать 1С и RMQ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функционал: разработать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YU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тесты и тесты на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347422920"/>
              </p:ext>
            </p:extLst>
          </p:nvPr>
        </p:nvGraphicFramePr>
        <p:xfrm>
          <a:off x="952500" y="1671633"/>
          <a:ext cx="7239000" cy="2215238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1С:Предприятие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Docker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было?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01A66-6A34-468B-BF2D-2BA1A815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0" y="1293578"/>
            <a:ext cx="4843432" cy="2182125"/>
          </a:xfrm>
          <a:prstGeom prst="rect">
            <a:avLst/>
          </a:prstGeom>
        </p:spPr>
      </p:pic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4" y="878673"/>
            <a:ext cx="2741870" cy="334626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Официанты передают заказы на кухню вручную через бумажные записки или устно, что приводит к задержкам, ошибкам и трудностям в отслеживании статуса заказов. Работать сложно из-за частых недоразумений и необходимости постоянного уточнения.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318;p49">
            <a:extLst>
              <a:ext uri="{FF2B5EF4-FFF2-40B4-BE49-F238E27FC236}">
                <a16:creationId xmlns:a16="http://schemas.microsoft.com/office/drawing/2014/main" id="{503E7A0B-1AC9-4AA8-AA7F-8EDDB0CC6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29" y="412170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53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стало?</a:t>
            </a:r>
            <a:endParaRPr sz="3000" dirty="0"/>
          </a:p>
        </p:txBody>
      </p:sp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5" y="1115925"/>
            <a:ext cx="2736952" cy="284751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Заказы мгновенно передаются на кухню через 1С и </a:t>
            </a:r>
            <a:r>
              <a:rPr lang="ru-RU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а официанты сразу видят статус готовности. Автоматизация устранила ошибки и ускорила обслуживание. Работать стало проще и эффективнее.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EBBD2-1D35-49A4-8E8F-262B4255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1" y="1115925"/>
            <a:ext cx="5525205" cy="2847512"/>
          </a:xfrm>
          <a:prstGeom prst="rect">
            <a:avLst/>
          </a:prstGeom>
        </p:spPr>
      </p:pic>
      <p:pic>
        <p:nvPicPr>
          <p:cNvPr id="9" name="Google Shape;319;p49">
            <a:extLst>
              <a:ext uri="{FF2B5EF4-FFF2-40B4-BE49-F238E27FC236}">
                <a16:creationId xmlns:a16="http://schemas.microsoft.com/office/drawing/2014/main" id="{65CBA625-CC70-4F9E-A810-94172199B6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46" y="409995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7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9DA3E-3DE4-461E-A553-F84B9E92A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" t="923" r="613" b="1557"/>
          <a:stretch/>
        </p:blipFill>
        <p:spPr>
          <a:xfrm>
            <a:off x="662370" y="1315648"/>
            <a:ext cx="6076273" cy="3411794"/>
          </a:xfrm>
          <a:prstGeom prst="rect">
            <a:avLst/>
          </a:prstGeom>
        </p:spPr>
      </p:pic>
      <p:sp>
        <p:nvSpPr>
          <p:cNvPr id="9" name="Google Shape;562;p70">
            <a:extLst>
              <a:ext uri="{FF2B5EF4-FFF2-40B4-BE49-F238E27FC236}">
                <a16:creationId xmlns:a16="http://schemas.microsoft.com/office/drawing/2014/main" id="{F86FCADE-ABB5-4E38-9BA0-D1305BFAC45C}"/>
              </a:ext>
            </a:extLst>
          </p:cNvPr>
          <p:cNvSpPr/>
          <p:nvPr/>
        </p:nvSpPr>
        <p:spPr>
          <a:xfrm>
            <a:off x="7199088" y="22485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Главное звено -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RabbitMQ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286;p49">
            <a:extLst>
              <a:ext uri="{FF2B5EF4-FFF2-40B4-BE49-F238E27FC236}">
                <a16:creationId xmlns:a16="http://schemas.microsoft.com/office/drawing/2014/main" id="{1418A433-5279-49A4-8AB6-133397912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129" y="2600942"/>
            <a:ext cx="588118" cy="5881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2;p70">
            <a:extLst>
              <a:ext uri="{FF2B5EF4-FFF2-40B4-BE49-F238E27FC236}">
                <a16:creationId xmlns:a16="http://schemas.microsoft.com/office/drawing/2014/main" id="{9028410C-BE44-42BA-9DD1-E9A52BB7B4A2}"/>
              </a:ext>
            </a:extLst>
          </p:cNvPr>
          <p:cNvSpPr/>
          <p:nvPr/>
        </p:nvSpPr>
        <p:spPr>
          <a:xfrm>
            <a:off x="7199088" y="1315648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401</Words>
  <Application>Microsoft Office PowerPoint</Application>
  <PresentationFormat>Экран (16:9)</PresentationFormat>
  <Paragraphs>73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Courier New</vt:lpstr>
      <vt:lpstr>Roboto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обмена заказами между официантами и кухней в ресторане   </vt:lpstr>
      <vt:lpstr>План защиты</vt:lpstr>
      <vt:lpstr>Презентация PowerPoint</vt:lpstr>
      <vt:lpstr>Какие технологии использовались </vt:lpstr>
      <vt:lpstr>Как было?</vt:lpstr>
      <vt:lpstr>Как стало?</vt:lpstr>
      <vt:lpstr>Архитектура проекта</vt:lpstr>
      <vt:lpstr>Архитектура проекта</vt:lpstr>
      <vt:lpstr>Прототипы и реализованные макеты форм</vt:lpstr>
      <vt:lpstr>Прототипы и реализованные макеты форм</vt:lpstr>
      <vt:lpstr>Как реализована отправка и вычитка сообщений?</vt:lpstr>
      <vt:lpstr>Как реализована отправка и вычитка сообщений?</vt:lpstr>
      <vt:lpstr>Как реализована отправка и вычитка сообщений?</vt:lpstr>
      <vt:lpstr>Тесты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Рубцов</dc:creator>
  <cp:lastModifiedBy>Максим Рубцов</cp:lastModifiedBy>
  <cp:revision>9</cp:revision>
  <dcterms:modified xsi:type="dcterms:W3CDTF">2025-05-17T15:43:55Z</dcterms:modified>
</cp:coreProperties>
</file>